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16"/>
  </p:notesMasterIdLst>
  <p:handoutMasterIdLst>
    <p:handoutMasterId r:id="rId17"/>
  </p:handoutMasterIdLst>
  <p:sldIdLst>
    <p:sldId id="445" r:id="rId3"/>
    <p:sldId id="449" r:id="rId4"/>
    <p:sldId id="460" r:id="rId5"/>
    <p:sldId id="459" r:id="rId6"/>
    <p:sldId id="461" r:id="rId7"/>
    <p:sldId id="464" r:id="rId8"/>
    <p:sldId id="454" r:id="rId9"/>
    <p:sldId id="465" r:id="rId10"/>
    <p:sldId id="467" r:id="rId11"/>
    <p:sldId id="468" r:id="rId12"/>
    <p:sldId id="469" r:id="rId13"/>
    <p:sldId id="455" r:id="rId14"/>
    <p:sldId id="458" r:id="rId15"/>
  </p:sldIdLst>
  <p:sldSz cx="9144000" cy="6858000" type="screen4x3"/>
  <p:notesSz cx="6796088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A50021"/>
    <a:srgbClr val="CC0000"/>
    <a:srgbClr val="339966"/>
    <a:srgbClr val="FF9900"/>
    <a:srgbClr val="666699"/>
    <a:srgbClr val="CC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844" autoAdjust="0"/>
    <p:restoredTop sz="9456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89" y="0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89" y="9428242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8E3F43-B4C9-43A3-B497-0A2FB00501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86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89" y="0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2" y="4715710"/>
            <a:ext cx="543750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89" y="9428242"/>
            <a:ext cx="294571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E01904-F305-4A4E-8908-9B0D20E5053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6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1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999713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10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778275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11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985952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12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194142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13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21391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6005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95026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4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17939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5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0081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6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982870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7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32334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8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44511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64D4BE0-D5AF-4A6A-AF5D-E9DA7D488E9B}" type="slidenum">
              <a:rPr lang="hu-HU" smtClean="0"/>
              <a:pPr defTabSz="917575"/>
              <a:t>9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13707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corvinus_ha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5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0" y="2130425"/>
            <a:ext cx="3886200" cy="259397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hu-HU"/>
              <a:t>Karrier-menedzsment</a:t>
            </a:r>
            <a:br>
              <a:rPr lang="hu-HU"/>
            </a:br>
            <a:r>
              <a:rPr lang="hu-HU"/>
              <a:t>2005. ősz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797425"/>
            <a:ext cx="3887788" cy="1079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/>
            </a:lvl1pPr>
          </a:lstStyle>
          <a:p>
            <a:r>
              <a:rPr lang="hu-HU"/>
              <a:t>Egyéni karriertervezés diplomásoknak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778E0-9E62-4916-A9D9-9F5A98DEA97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F1C94-49F9-4C7B-A605-CFF5305806E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7CC07-D930-4341-B445-34EA606841E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02FE8-F466-473B-AF92-BD6E2E5FD24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76A59-8DF5-4E7F-876B-5D3B9149E05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5A970-8D82-4D90-8B16-0B22AD4B550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167ED-D0B7-4732-8872-A6693C56A51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4935-6105-492E-81C5-870AC8E114F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A69D8-B8C3-481E-AA15-EE1C15ED530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E8B5E-94BF-494F-BD32-67776B828D6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alcsi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32525"/>
            <a:ext cx="4570413" cy="625475"/>
          </a:xfrm>
          <a:prstGeom prst="rect">
            <a:avLst/>
          </a:prstGeom>
          <a:noFill/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Karriertervezés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3438" y="6570663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hu-HU"/>
              <a:t>2008. október 29.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3438" y="6308725"/>
            <a:ext cx="4032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r>
              <a:rPr lang="hu-HU"/>
              <a:t>Tájékoztató Erasmus nemzetközi szakmai gyakorlatról</a:t>
            </a:r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97650"/>
            <a:ext cx="5857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DC14BCD-3EF2-4020-842C-62A333A33529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844550" y="6488113"/>
            <a:ext cx="374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sz="2000" b="1">
                <a:solidFill>
                  <a:schemeClr val="bg1"/>
                </a:solidFill>
                <a:latin typeface="Arial Narrow" pitchFamily="34" charset="0"/>
              </a:rPr>
              <a:t>Karrier Iroda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B70F9A-3574-464C-9782-7EA90629835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ni-corvinus.hu/" TargetMode="External"/><Relationship Id="rId4" Type="http://schemas.openxmlformats.org/officeDocument/2006/relationships/hyperlink" Target="http://erasmus.uni-corvinus.h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facebook.com/Corvinus.Erasm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asmus.uni-corvinus.hu/" TargetMode="External"/><Relationship Id="rId5" Type="http://schemas.openxmlformats.org/officeDocument/2006/relationships/hyperlink" Target="mailto:corvinus.intoffice@uni-corvinus.hu" TargetMode="External"/><Relationship Id="rId4" Type="http://schemas.openxmlformats.org/officeDocument/2006/relationships/hyperlink" Target="mailto:erasmus@uni-corvinus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539552" y="3284984"/>
            <a:ext cx="7920880" cy="2696716"/>
          </a:xfrm>
        </p:spPr>
        <p:txBody>
          <a:bodyPr>
            <a:noAutofit/>
          </a:bodyPr>
          <a:lstStyle/>
          <a:p>
            <a:pPr algn="ctr"/>
            <a:r>
              <a:rPr lang="hu-HU" sz="3600" dirty="0" smtClean="0">
                <a:latin typeface="Comic Sans MS" panose="030F0702030302020204" pitchFamily="66" charset="0"/>
              </a:rPr>
              <a:t>TÁJÉKOZTATÓ</a:t>
            </a:r>
            <a:br>
              <a:rPr lang="hu-HU" sz="3600" dirty="0" smtClean="0">
                <a:latin typeface="Comic Sans MS" panose="030F0702030302020204" pitchFamily="66" charset="0"/>
              </a:rPr>
            </a:br>
            <a:r>
              <a:rPr lang="hu-HU" sz="3600" dirty="0" smtClean="0">
                <a:latin typeface="Comic Sans MS" panose="030F0702030302020204" pitchFamily="66" charset="0"/>
              </a:rPr>
              <a:t> </a:t>
            </a:r>
            <a:r>
              <a:rPr lang="hu-HU" sz="3600" dirty="0">
                <a:latin typeface="Comic Sans MS" panose="030F0702030302020204" pitchFamily="66" charset="0"/>
              </a:rPr>
              <a:t/>
            </a:r>
            <a:br>
              <a:rPr lang="hu-HU" sz="3600" dirty="0">
                <a:latin typeface="Comic Sans MS" panose="030F0702030302020204" pitchFamily="66" charset="0"/>
              </a:rPr>
            </a:br>
            <a:r>
              <a:rPr lang="hu-HU" sz="2400" dirty="0">
                <a:latin typeface="Comic Sans MS" panose="030F0702030302020204" pitchFamily="66" charset="0"/>
              </a:rPr>
              <a:t>a 2015/16-os tanévi </a:t>
            </a:r>
            <a:br>
              <a:rPr lang="hu-HU" sz="2400" dirty="0">
                <a:latin typeface="Comic Sans MS" panose="030F0702030302020204" pitchFamily="66" charset="0"/>
              </a:rPr>
            </a:br>
            <a:r>
              <a:rPr lang="hu-HU" sz="2400" dirty="0">
                <a:latin typeface="Comic Sans MS" panose="030F0702030302020204" pitchFamily="66" charset="0"/>
              </a:rPr>
              <a:t>Erasmus+ teendőkről</a:t>
            </a:r>
            <a:r>
              <a:rPr lang="hu-HU" sz="3600" dirty="0">
                <a:latin typeface="Arial Narrow" pitchFamily="34" charset="0"/>
              </a:rPr>
              <a:t/>
            </a:r>
            <a:br>
              <a:rPr lang="hu-HU" sz="3600" dirty="0">
                <a:latin typeface="Arial Narrow" pitchFamily="34" charset="0"/>
              </a:rPr>
            </a:br>
            <a:endParaRPr lang="hu-HU" sz="3600" dirty="0">
              <a:latin typeface="Comic Sans MS" panose="030F0702030302020204" pitchFamily="66" charset="0"/>
            </a:endParaRPr>
          </a:p>
        </p:txBody>
      </p:sp>
      <p:pic>
        <p:nvPicPr>
          <p:cNvPr id="11" name="Kép helye 10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00216"/>
            <a:ext cx="8136904" cy="2526316"/>
          </a:xfrm>
        </p:spPr>
      </p:pic>
      <p:sp>
        <p:nvSpPr>
          <p:cNvPr id="10" name="Szöveg helye 9"/>
          <p:cNvSpPr>
            <a:spLocks noGrp="1"/>
          </p:cNvSpPr>
          <p:nvPr>
            <p:ph type="body" sz="half" idx="2"/>
          </p:nvPr>
        </p:nvSpPr>
        <p:spPr>
          <a:xfrm>
            <a:off x="1619672" y="5692776"/>
            <a:ext cx="5659016" cy="479424"/>
          </a:xfrm>
        </p:spPr>
        <p:txBody>
          <a:bodyPr>
            <a:noAutofit/>
          </a:bodyPr>
          <a:lstStyle/>
          <a:p>
            <a:endParaRPr lang="hu-HU" sz="4000" b="1" dirty="0">
              <a:latin typeface="Arial Narrow" pitchFamily="34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  <a:p>
            <a:pPr marL="720725" lvl="1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en-GB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 smtClean="0">
                <a:latin typeface="Comic Sans MS" pitchFamily="66" charset="0"/>
              </a:rPr>
              <a:t>Összefoglaló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Jelentkezés </a:t>
            </a:r>
            <a:r>
              <a:rPr lang="hu-HU" sz="2000" b="1" dirty="0">
                <a:latin typeface="Comic Sans MS" pitchFamily="66" charset="0"/>
              </a:rPr>
              <a:t>a fogadóintézménybe – határidők!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err="1" smtClean="0">
                <a:latin typeface="Comic Sans MS" pitchFamily="66" charset="0"/>
              </a:rPr>
              <a:t>Learning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>
                <a:latin typeface="Comic Sans MS" pitchFamily="66" charset="0"/>
              </a:rPr>
              <a:t>Agreement</a:t>
            </a:r>
            <a:r>
              <a:rPr lang="hu-HU" sz="2000" b="1" dirty="0">
                <a:latin typeface="Comic Sans MS" pitchFamily="66" charset="0"/>
              </a:rPr>
              <a:t> elkészítése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Utazás megszervezése + szállás, BIZTOSÍTÁS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Szerződéshez szükséges adatok kitöltése a </a:t>
            </a:r>
            <a:r>
              <a:rPr lang="hu-HU" sz="2000" b="1" dirty="0" err="1">
                <a:latin typeface="Comic Sans MS" pitchFamily="66" charset="0"/>
              </a:rPr>
              <a:t>MOBility</a:t>
            </a:r>
            <a:r>
              <a:rPr lang="hu-HU" sz="2000" b="1" dirty="0">
                <a:latin typeface="Comic Sans MS" pitchFamily="66" charset="0"/>
              </a:rPr>
              <a:t> Managerben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Szerződéskötés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Beiratkozás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err="1" smtClean="0">
                <a:latin typeface="Comic Sans MS" pitchFamily="66" charset="0"/>
              </a:rPr>
              <a:t>Learning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>
                <a:latin typeface="Comic Sans MS" pitchFamily="66" charset="0"/>
              </a:rPr>
              <a:t>Agreement</a:t>
            </a:r>
            <a:r>
              <a:rPr lang="hu-HU" sz="2000" b="1" dirty="0">
                <a:latin typeface="Comic Sans MS" pitchFamily="66" charset="0"/>
              </a:rPr>
              <a:t> teljesítése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Tárgyelfogadtatás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Beszámolók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60706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7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713288"/>
          </a:xfrm>
        </p:spPr>
        <p:txBody>
          <a:bodyPr/>
          <a:lstStyle/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  <a:p>
            <a:pPr marL="720725" lvl="1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en-GB" sz="2200" b="1" dirty="0">
              <a:latin typeface="Arial Narrow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312" y="266700"/>
            <a:ext cx="642937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90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hu-HU" sz="3600" dirty="0" smtClean="0">
                <a:latin typeface="Comic Sans MS" pitchFamily="66" charset="0"/>
              </a:rPr>
              <a:t>Információk, hasznos oldalak</a:t>
            </a:r>
            <a:endParaRPr lang="hu-HU" sz="1200" dirty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  <a:buNone/>
            </a:pPr>
            <a:endParaRPr lang="hu-HU" b="1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  <a:p>
            <a:pPr marL="720725" lvl="1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en-GB" sz="2200" b="1" dirty="0">
              <a:latin typeface="Arial Narrow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95536" y="1268760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hu-HU" sz="24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hu-HU" sz="2400" b="1" dirty="0" smtClean="0">
                <a:latin typeface="Comic Sans MS" pitchFamily="66" charset="0"/>
              </a:rPr>
              <a:t>Pályázati felhívások, szabályzatok:</a:t>
            </a:r>
          </a:p>
          <a:p>
            <a:pPr lvl="0" algn="ctr"/>
            <a:r>
              <a:rPr lang="hu-HU" sz="2400" dirty="0" smtClean="0">
                <a:latin typeface="Comic Sans MS" pitchFamily="66" charset="0"/>
                <a:hlinkClick r:id="rId4"/>
              </a:rPr>
              <a:t>http</a:t>
            </a:r>
            <a:r>
              <a:rPr lang="hu-HU" sz="2400" dirty="0" smtClean="0">
                <a:latin typeface="Comic Sans MS" pitchFamily="66" charset="0"/>
                <a:hlinkClick r:id="rId4"/>
              </a:rPr>
              <a:t>://erasmus.uni-corvinus.hu</a:t>
            </a:r>
            <a:endParaRPr lang="hu-HU" sz="2400" dirty="0" smtClean="0">
              <a:latin typeface="Comic Sans MS" pitchFamily="66" charset="0"/>
            </a:endParaRPr>
          </a:p>
          <a:p>
            <a:pPr lvl="0"/>
            <a:endParaRPr lang="hu-HU" sz="2400" dirty="0" smtClean="0">
              <a:latin typeface="Comic Sans MS" pitchFamily="66" charset="0"/>
            </a:endParaRPr>
          </a:p>
          <a:p>
            <a:pPr lvl="0"/>
            <a:r>
              <a:rPr lang="hu-HU" sz="2400" b="1" dirty="0" err="1" smtClean="0">
                <a:latin typeface="Comic Sans MS" pitchFamily="66" charset="0"/>
              </a:rPr>
              <a:t>MOBility</a:t>
            </a:r>
            <a:r>
              <a:rPr lang="hu-HU" sz="2400" b="1" dirty="0" smtClean="0">
                <a:latin typeface="Comic Sans MS" pitchFamily="66" charset="0"/>
              </a:rPr>
              <a:t> </a:t>
            </a:r>
            <a:r>
              <a:rPr lang="hu-HU" sz="2400" b="1" dirty="0" err="1" smtClean="0">
                <a:latin typeface="Comic Sans MS" pitchFamily="66" charset="0"/>
              </a:rPr>
              <a:t>manager</a:t>
            </a:r>
            <a:r>
              <a:rPr lang="hu-HU" sz="2400" dirty="0" smtClean="0">
                <a:latin typeface="Comic Sans MS" pitchFamily="66" charset="0"/>
              </a:rPr>
              <a:t>: </a:t>
            </a:r>
            <a:endParaRPr lang="hu-HU" sz="2400" dirty="0" smtClean="0">
              <a:latin typeface="Comic Sans MS" pitchFamily="66" charset="0"/>
            </a:endParaRPr>
          </a:p>
          <a:p>
            <a:pPr algn="ctr"/>
            <a:r>
              <a:rPr lang="hu-HU" sz="2400" u="sng" dirty="0" err="1">
                <a:solidFill>
                  <a:srgbClr val="C00000"/>
                </a:solidFill>
                <a:latin typeface="Comic Sans MS" pitchFamily="66" charset="0"/>
              </a:rPr>
              <a:t>corvinus.mobilitymanager.hu</a:t>
            </a:r>
            <a:r>
              <a:rPr lang="hu-HU" sz="2400" u="sng" dirty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hu-HU" sz="2400" u="sng" dirty="0" err="1">
                <a:solidFill>
                  <a:srgbClr val="C00000"/>
                </a:solidFill>
                <a:latin typeface="Comic Sans MS" pitchFamily="66" charset="0"/>
              </a:rPr>
              <a:t>hallgato</a:t>
            </a:r>
            <a:r>
              <a:rPr lang="hu-HU" sz="2400" u="sng" dirty="0">
                <a:solidFill>
                  <a:srgbClr val="C00000"/>
                </a:solidFill>
                <a:latin typeface="Comic Sans MS" pitchFamily="66" charset="0"/>
              </a:rPr>
              <a:t>/ </a:t>
            </a:r>
            <a:endParaRPr lang="hu-HU" sz="2400" u="sng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hu-HU" sz="2400" dirty="0">
              <a:latin typeface="Comic Sans MS" pitchFamily="66" charset="0"/>
            </a:endParaRPr>
          </a:p>
          <a:p>
            <a:r>
              <a:rPr lang="hu-HU" sz="2400" b="1" dirty="0" smtClean="0">
                <a:latin typeface="Comic Sans MS" pitchFamily="66" charset="0"/>
              </a:rPr>
              <a:t>Hallgatói </a:t>
            </a:r>
            <a:r>
              <a:rPr lang="hu-HU" sz="2400" b="1" dirty="0" smtClean="0">
                <a:latin typeface="Comic Sans MS" pitchFamily="66" charset="0"/>
              </a:rPr>
              <a:t>beszámolók:</a:t>
            </a:r>
            <a:r>
              <a:rPr lang="hu-HU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hu-HU" sz="2400" dirty="0" smtClean="0">
                <a:latin typeface="Comic Sans MS" pitchFamily="66" charset="0"/>
                <a:hlinkClick r:id="rId5"/>
              </a:rPr>
              <a:t>http://uni-corvinus.hu</a:t>
            </a:r>
            <a:endParaRPr lang="hu-HU" sz="2400" dirty="0" smtClean="0">
              <a:latin typeface="Comic Sans MS" pitchFamily="66" charset="0"/>
            </a:endParaRPr>
          </a:p>
          <a:p>
            <a:r>
              <a:rPr lang="hu-HU" sz="2200" dirty="0" err="1" smtClean="0">
                <a:latin typeface="Comic Sans MS" pitchFamily="66" charset="0"/>
              </a:rPr>
              <a:t>Corvinus</a:t>
            </a:r>
            <a:r>
              <a:rPr lang="hu-HU" sz="2200" dirty="0" smtClean="0">
                <a:latin typeface="Comic Sans MS" pitchFamily="66" charset="0"/>
              </a:rPr>
              <a:t> &amp; világ &gt; Hallgatók &amp; Világ &gt; Erasmus beszámolók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>
                <a:latin typeface="Comic Sans MS" pitchFamily="66" charset="0"/>
              </a:rPr>
              <a:t>Elérhetőségek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endParaRPr lang="hu-HU" b="1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  <a:p>
            <a:pPr marL="720725" lvl="1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en-GB" sz="2200" b="1" dirty="0">
              <a:latin typeface="Arial Narrow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39552" y="1268760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latin typeface="Comic Sans MS" pitchFamily="66" charset="0"/>
              </a:rPr>
              <a:t>Erasmus koordinátorok Főépület 205.szoba</a:t>
            </a:r>
          </a:p>
          <a:p>
            <a:endParaRPr lang="hu-HU" sz="2400" b="1" dirty="0" smtClean="0">
              <a:latin typeface="Comic Sans MS" pitchFamily="66" charset="0"/>
            </a:endParaRPr>
          </a:p>
          <a:p>
            <a:r>
              <a:rPr lang="hu-HU" sz="2400" b="1" dirty="0" smtClean="0">
                <a:latin typeface="Comic Sans MS" pitchFamily="66" charset="0"/>
              </a:rPr>
              <a:t>Zsákai Szilvia </a:t>
            </a:r>
            <a:r>
              <a:rPr lang="hu-HU" sz="2400" b="1" dirty="0" err="1" smtClean="0">
                <a:latin typeface="Comic Sans MS" pitchFamily="66" charset="0"/>
                <a:hlinkClick r:id="rId4"/>
              </a:rPr>
              <a:t>erasmus</a:t>
            </a:r>
            <a:r>
              <a:rPr lang="hu-HU" sz="2400" b="1" dirty="0" smtClean="0">
                <a:latin typeface="Comic Sans MS" pitchFamily="66" charset="0"/>
                <a:hlinkClick r:id="rId4"/>
              </a:rPr>
              <a:t>@</a:t>
            </a:r>
            <a:r>
              <a:rPr lang="hu-HU" sz="2400" b="1" dirty="0" err="1" smtClean="0">
                <a:latin typeface="Comic Sans MS" pitchFamily="66" charset="0"/>
                <a:hlinkClick r:id="rId4"/>
              </a:rPr>
              <a:t>uni-corvinus.hu</a:t>
            </a:r>
            <a:r>
              <a:rPr lang="hu-HU" sz="2400" b="1" dirty="0" smtClean="0">
                <a:latin typeface="Comic Sans MS" pitchFamily="66" charset="0"/>
              </a:rPr>
              <a:t> </a:t>
            </a:r>
          </a:p>
          <a:p>
            <a:r>
              <a:rPr lang="hu-HU" sz="2400" b="1" dirty="0" smtClean="0">
                <a:latin typeface="Comic Sans MS" pitchFamily="66" charset="0"/>
              </a:rPr>
              <a:t>	T: 482-5025</a:t>
            </a:r>
          </a:p>
          <a:p>
            <a:endParaRPr lang="hu-HU" sz="2400" b="1" dirty="0" smtClean="0">
              <a:latin typeface="Comic Sans MS" pitchFamily="66" charset="0"/>
            </a:endParaRPr>
          </a:p>
          <a:p>
            <a:r>
              <a:rPr lang="hu-HU" sz="2400" b="1" smtClean="0">
                <a:latin typeface="Comic Sans MS" pitchFamily="66" charset="0"/>
              </a:rPr>
              <a:t>Rónay-M. </a:t>
            </a:r>
            <a:r>
              <a:rPr lang="hu-HU" sz="2400" b="1" dirty="0" smtClean="0">
                <a:latin typeface="Comic Sans MS" pitchFamily="66" charset="0"/>
              </a:rPr>
              <a:t>Mónika</a:t>
            </a:r>
          </a:p>
          <a:p>
            <a:r>
              <a:rPr lang="hu-HU" sz="2400" b="1" dirty="0" err="1" smtClean="0">
                <a:latin typeface="Comic Sans MS" pitchFamily="66" charset="0"/>
                <a:hlinkClick r:id="rId5"/>
              </a:rPr>
              <a:t>corvinus.intoffice</a:t>
            </a:r>
            <a:r>
              <a:rPr lang="hu-HU" sz="2400" b="1" dirty="0" smtClean="0">
                <a:latin typeface="Comic Sans MS" pitchFamily="66" charset="0"/>
                <a:hlinkClick r:id="rId5"/>
              </a:rPr>
              <a:t>@</a:t>
            </a:r>
            <a:r>
              <a:rPr lang="hu-HU" sz="2400" b="1" dirty="0" err="1" smtClean="0">
                <a:latin typeface="Comic Sans MS" pitchFamily="66" charset="0"/>
                <a:hlinkClick r:id="rId5"/>
              </a:rPr>
              <a:t>uni-corvinus.hu</a:t>
            </a:r>
            <a:r>
              <a:rPr lang="hu-HU" sz="2400" b="1" dirty="0" smtClean="0">
                <a:latin typeface="Comic Sans MS" pitchFamily="66" charset="0"/>
              </a:rPr>
              <a:t> </a:t>
            </a:r>
          </a:p>
          <a:p>
            <a:r>
              <a:rPr lang="hu-HU" sz="2400" b="1" dirty="0" smtClean="0">
                <a:latin typeface="Comic Sans MS" pitchFamily="66" charset="0"/>
              </a:rPr>
              <a:t>	T: 482-5213</a:t>
            </a:r>
          </a:p>
          <a:p>
            <a:endParaRPr lang="hu-HU" sz="2400" b="1" dirty="0" smtClean="0">
              <a:latin typeface="Comic Sans MS" pitchFamily="66" charset="0"/>
            </a:endParaRPr>
          </a:p>
          <a:p>
            <a:r>
              <a:rPr lang="hu-HU" sz="2800" b="1" dirty="0" smtClean="0">
                <a:latin typeface="Comic Sans MS" pitchFamily="66" charset="0"/>
                <a:hlinkClick r:id="rId6"/>
              </a:rPr>
              <a:t>http://erasmus.uni-corvinus.hu</a:t>
            </a:r>
            <a:r>
              <a:rPr lang="hu-HU" sz="2800" b="1" dirty="0" smtClean="0">
                <a:latin typeface="Comic Sans MS" pitchFamily="66" charset="0"/>
              </a:rPr>
              <a:t> </a:t>
            </a:r>
          </a:p>
          <a:p>
            <a:r>
              <a:rPr lang="hu-HU" sz="2600" b="1" dirty="0" smtClean="0">
                <a:latin typeface="Comic Sans MS" pitchFamily="66" charset="0"/>
                <a:hlinkClick r:id="rId7"/>
              </a:rPr>
              <a:t>http://www.facebook.com/Corvinus.Erasmus</a:t>
            </a:r>
            <a:endParaRPr lang="hu-HU" sz="2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>
                <a:latin typeface="Comic Sans MS" pitchFamily="66" charset="0"/>
              </a:rPr>
              <a:t>Kiutazás előtt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latin typeface="Comic Sans MS" panose="030F0702030302020204" pitchFamily="66" charset="0"/>
              </a:rPr>
              <a:t>A </a:t>
            </a:r>
            <a:r>
              <a:rPr lang="hu-HU" sz="2000" b="1" dirty="0">
                <a:latin typeface="Comic Sans MS" panose="030F0702030302020204" pitchFamily="66" charset="0"/>
              </a:rPr>
              <a:t>fogadóintézmény honlapjának tanulmányozása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anose="030F0702030302020204" pitchFamily="66" charset="0"/>
              </a:rPr>
              <a:t> Jelentkezési tudnivalók --- HATÁRIDŐK!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anose="030F0702030302020204" pitchFamily="66" charset="0"/>
              </a:rPr>
              <a:t> Szállás, biztosítás stb.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anose="030F0702030302020204" pitchFamily="66" charset="0"/>
              </a:rPr>
              <a:t> Tanévi időbeosztás, orientációs program, nyelvi teszt, </a:t>
            </a:r>
            <a:r>
              <a:rPr lang="hu-HU" sz="1600" b="1" dirty="0" smtClean="0">
                <a:latin typeface="Comic Sans MS" panose="030F0702030302020204" pitchFamily="66" charset="0"/>
              </a:rPr>
              <a:t>egyéb </a:t>
            </a:r>
            <a:r>
              <a:rPr lang="hu-HU" sz="1600" b="1" dirty="0">
                <a:latin typeface="Comic Sans MS" panose="030F0702030302020204" pitchFamily="66" charset="0"/>
              </a:rPr>
              <a:t>dátumok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anose="030F0702030302020204" pitchFamily="66" charset="0"/>
              </a:rPr>
              <a:t> Tantárgyak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latin typeface="Comic Sans MS" panose="030F0702030302020204" pitchFamily="66" charset="0"/>
              </a:rPr>
              <a:t>Jelentkezés </a:t>
            </a:r>
            <a:r>
              <a:rPr lang="hu-HU" sz="2000" b="1" dirty="0">
                <a:latin typeface="Comic Sans MS" panose="030F0702030302020204" pitchFamily="66" charset="0"/>
              </a:rPr>
              <a:t>a fogadóintézménybe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 smtClean="0">
                <a:latin typeface="Comic Sans MS" panose="030F0702030302020204" pitchFamily="66" charset="0"/>
              </a:rPr>
              <a:t> </a:t>
            </a:r>
            <a:r>
              <a:rPr lang="hu-HU" sz="1600" b="1" dirty="0" err="1" smtClean="0">
                <a:latin typeface="Comic Sans MS" panose="030F0702030302020204" pitchFamily="66" charset="0"/>
              </a:rPr>
              <a:t>Nomináció</a:t>
            </a:r>
            <a:r>
              <a:rPr lang="hu-HU" sz="1600" b="1" dirty="0" smtClean="0">
                <a:latin typeface="Comic Sans MS" panose="030F0702030302020204" pitchFamily="66" charset="0"/>
              </a:rPr>
              <a:t> </a:t>
            </a:r>
            <a:r>
              <a:rPr lang="hu-HU" sz="1600" b="1" dirty="0">
                <a:latin typeface="Comic Sans MS" panose="030F0702030302020204" pitchFamily="66" charset="0"/>
              </a:rPr>
              <a:t>(értesítés a partnereknek a kiutazókról)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 smtClean="0">
                <a:latin typeface="Comic Sans MS" panose="030F0702030302020204" pitchFamily="66" charset="0"/>
              </a:rPr>
              <a:t> A </a:t>
            </a:r>
            <a:r>
              <a:rPr lang="hu-HU" sz="1600" b="1" dirty="0">
                <a:latin typeface="Comic Sans MS" panose="030F0702030302020204" pitchFamily="66" charset="0"/>
              </a:rPr>
              <a:t>partner felveszi a kapcsolatot a kiutazóval (instrukciók, dokumentumok)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 smtClean="0">
                <a:latin typeface="Comic Sans MS" panose="030F0702030302020204" pitchFamily="66" charset="0"/>
              </a:rPr>
              <a:t> Ha </a:t>
            </a:r>
            <a:r>
              <a:rPr lang="hu-HU" sz="1600" b="1" dirty="0">
                <a:latin typeface="Comic Sans MS" panose="030F0702030302020204" pitchFamily="66" charset="0"/>
              </a:rPr>
              <a:t>gyanúsan sokáig nem kap infót a fogadóintézménytől vagy a jelentkezési </a:t>
            </a:r>
            <a:r>
              <a:rPr lang="hu-HU" sz="1600" b="1" dirty="0" smtClean="0">
                <a:latin typeface="Comic Sans MS" panose="030F0702030302020204" pitchFamily="66" charset="0"/>
              </a:rPr>
              <a:t>  procedúráról</a:t>
            </a:r>
            <a:r>
              <a:rPr lang="hu-HU" sz="1600" b="1" dirty="0">
                <a:latin typeface="Comic Sans MS" panose="030F0702030302020204" pitchFamily="66" charset="0"/>
              </a:rPr>
              <a:t>, JELEZZE!!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 smtClean="0">
                <a:latin typeface="Comic Sans MS" panose="030F0702030302020204" pitchFamily="66" charset="0"/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HATÁRIDŐK</a:t>
            </a:r>
            <a:r>
              <a:rPr lang="hu-H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>
                <a:latin typeface="Comic Sans MS" pitchFamily="66" charset="0"/>
              </a:rPr>
              <a:t>Kiutazás előtt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4"/>
          </a:xfrm>
        </p:spPr>
        <p:txBody>
          <a:bodyPr/>
          <a:lstStyle/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800" b="1" dirty="0" smtClean="0">
                <a:latin typeface="Comic Sans MS" pitchFamily="66" charset="0"/>
              </a:rPr>
              <a:t>Az utazás, és szállás </a:t>
            </a:r>
            <a:r>
              <a:rPr lang="hu-HU" sz="1800" b="1" dirty="0">
                <a:latin typeface="Comic Sans MS" pitchFamily="66" charset="0"/>
              </a:rPr>
              <a:t>megszervezése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800" b="1" dirty="0" smtClean="0">
                <a:latin typeface="Comic Sans MS" pitchFamily="66" charset="0"/>
              </a:rPr>
              <a:t>BIZTOSÍTÁS</a:t>
            </a:r>
            <a:r>
              <a:rPr lang="hu-HU" sz="1800" b="1" dirty="0">
                <a:latin typeface="Comic Sans MS" pitchFamily="66" charset="0"/>
              </a:rPr>
              <a:t>: legyen a teljes időszakra!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Itthoni TB EU-s megfelelője (European Health </a:t>
            </a:r>
            <a:r>
              <a:rPr lang="hu-HU" sz="1600" b="1" dirty="0" err="1">
                <a:latin typeface="Comic Sans MS" pitchFamily="66" charset="0"/>
              </a:rPr>
              <a:t>Insurance</a:t>
            </a:r>
            <a:r>
              <a:rPr lang="hu-HU" sz="1600" b="1" dirty="0">
                <a:latin typeface="Comic Sans MS" pitchFamily="66" charset="0"/>
              </a:rPr>
              <a:t> </a:t>
            </a:r>
            <a:r>
              <a:rPr lang="hu-HU" sz="1600" b="1" dirty="0" err="1">
                <a:latin typeface="Comic Sans MS" pitchFamily="66" charset="0"/>
              </a:rPr>
              <a:t>Card</a:t>
            </a:r>
            <a:r>
              <a:rPr lang="hu-HU" sz="1600" b="1" dirty="0">
                <a:latin typeface="Comic Sans MS" pitchFamily="66" charset="0"/>
              </a:rPr>
              <a:t>) ingyen beszerezhető DE </a:t>
            </a:r>
            <a:r>
              <a:rPr lang="hu-HU" sz="1600" b="1" dirty="0" smtClean="0">
                <a:latin typeface="Comic Sans MS" pitchFamily="66" charset="0"/>
              </a:rPr>
              <a:t>ez </a:t>
            </a:r>
            <a:r>
              <a:rPr lang="hu-HU" sz="1600" b="1" dirty="0">
                <a:latin typeface="Comic Sans MS" pitchFamily="66" charset="0"/>
              </a:rPr>
              <a:t>nem terjed ki minden (</a:t>
            </a:r>
            <a:r>
              <a:rPr lang="hu-HU" sz="1600" b="1" dirty="0" err="1">
                <a:latin typeface="Comic Sans MS" pitchFamily="66" charset="0"/>
              </a:rPr>
              <a:t>eü</a:t>
            </a:r>
            <a:r>
              <a:rPr lang="hu-HU" sz="1600" b="1" dirty="0">
                <a:latin typeface="Comic Sans MS" pitchFamily="66" charset="0"/>
              </a:rPr>
              <a:t>) esetre </a:t>
            </a:r>
            <a:r>
              <a:rPr lang="hu-HU" sz="1600" b="1" dirty="0" smtClean="0">
                <a:latin typeface="Comic Sans MS" pitchFamily="66" charset="0"/>
              </a:rPr>
              <a:t>és sokszor </a:t>
            </a:r>
            <a:r>
              <a:rPr lang="hu-HU" sz="1600" b="1" dirty="0">
                <a:latin typeface="Comic Sans MS" pitchFamily="66" charset="0"/>
              </a:rPr>
              <a:t>magas az önrész (országtól függ)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Érdemes egyéb utasbiztosítást IS kötni (kimondottan cserediákoknak szóló is létezik</a:t>
            </a:r>
            <a:r>
              <a:rPr lang="hu-HU" sz="1600" b="1" dirty="0" smtClean="0">
                <a:latin typeface="Comic Sans MS" pitchFamily="66" charset="0"/>
              </a:rPr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u-HU" sz="1800" b="1" dirty="0">
                <a:latin typeface="Comic Sans MS" pitchFamily="66" charset="0"/>
              </a:rPr>
              <a:t>A számlával kapcsolatban: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A HALLGATÓ dönt: EUR vagy </a:t>
            </a:r>
            <a:r>
              <a:rPr lang="hu-HU" sz="1600" b="1" dirty="0" smtClean="0">
                <a:latin typeface="Comic Sans MS" pitchFamily="66" charset="0"/>
              </a:rPr>
              <a:t>HUF, az </a:t>
            </a:r>
            <a:r>
              <a:rPr lang="hu-HU" sz="1600" b="1" dirty="0">
                <a:latin typeface="Comic Sans MS" pitchFamily="66" charset="0"/>
              </a:rPr>
              <a:t>Egyetem ettől függően euróban vagy Ft-ban </a:t>
            </a:r>
            <a:r>
              <a:rPr lang="hu-HU" sz="1600" b="1" dirty="0" smtClean="0">
                <a:latin typeface="Comic Sans MS" pitchFamily="66" charset="0"/>
              </a:rPr>
              <a:t>utal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 smtClean="0">
                <a:latin typeface="Comic Sans MS" pitchFamily="66" charset="0"/>
              </a:rPr>
              <a:t>A </a:t>
            </a:r>
            <a:r>
              <a:rPr lang="hu-HU" sz="1600" b="1" dirty="0">
                <a:latin typeface="Comic Sans MS" pitchFamily="66" charset="0"/>
              </a:rPr>
              <a:t>számla külföldön is hozzáférhető, a bankkártya külföldön jól használható legyen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Külföldön is lehet számlát nyitni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Szerződés aláírása után nem módosítható!</a:t>
            </a:r>
          </a:p>
          <a:p>
            <a:pPr marL="0" lvl="0" indent="0">
              <a:spcBef>
                <a:spcPts val="1200"/>
              </a:spcBef>
              <a:buNone/>
            </a:pPr>
            <a:endParaRPr lang="hu-HU" sz="1600" b="1" dirty="0">
              <a:latin typeface="Comic Sans MS" pitchFamily="66" charset="0"/>
            </a:endParaRPr>
          </a:p>
          <a:p>
            <a:pPr lvl="2" algn="ctr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58387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>
                <a:latin typeface="Comic Sans MS" pitchFamily="66" charset="0"/>
              </a:rPr>
              <a:t>Kiutazás előtt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LEARNING AGREEMENT</a:t>
            </a:r>
            <a:r>
              <a:rPr lang="hu-HU" sz="2000" b="1" dirty="0" smtClean="0">
                <a:latin typeface="Comic Sans MS" pitchFamily="66" charset="0"/>
              </a:rPr>
              <a:t>(LA</a:t>
            </a:r>
            <a:r>
              <a:rPr lang="hu-HU" sz="2000" b="1" dirty="0">
                <a:latin typeface="Comic Sans MS" pitchFamily="66" charset="0"/>
              </a:rPr>
              <a:t>) / </a:t>
            </a: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TANULMÁNYI SZERZŐDÉS </a:t>
            </a:r>
            <a:r>
              <a:rPr lang="hu-HU" sz="2000" b="1" dirty="0" smtClean="0">
                <a:latin typeface="Comic Sans MS" pitchFamily="66" charset="0"/>
              </a:rPr>
              <a:t>kitöltése </a:t>
            </a:r>
            <a:r>
              <a:rPr lang="hu-HU" sz="2000" b="1" dirty="0">
                <a:latin typeface="Comic Sans MS" pitchFamily="66" charset="0"/>
              </a:rPr>
              <a:t>– (30 ECTS / min 6 tárgy</a:t>
            </a:r>
            <a:r>
              <a:rPr lang="hu-HU" sz="2000" b="1" dirty="0" smtClean="0">
                <a:latin typeface="Comic Sans MS" pitchFamily="66" charset="0"/>
              </a:rPr>
              <a:t>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latin typeface="Comic Sans MS" pitchFamily="66" charset="0"/>
              </a:rPr>
              <a:t>Egyeztetés</a:t>
            </a:r>
            <a:r>
              <a:rPr lang="hu-HU" sz="2000" b="1" dirty="0">
                <a:latin typeface="Comic Sans MS" pitchFamily="66" charset="0"/>
              </a:rPr>
              <a:t>: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a szaktanárokkal az elfogadásról, aláíratás a tárgyfelelőssel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Kari koordinátorral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>
                <a:latin typeface="Comic Sans MS" pitchFamily="66" charset="0"/>
              </a:rPr>
              <a:t>Aláíratás: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a kari koordinátorral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Aláíratás a fogadóintézménnyel (email, küldjék vissza!)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A LA az Erasmus státusz és az ösztöndíj ELŐFELTÉTELE!</a:t>
            </a:r>
          </a:p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306489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>
                <a:latin typeface="Comic Sans MS" pitchFamily="66" charset="0"/>
              </a:rPr>
              <a:t>Kiutazás előtt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Comic Sans MS" pitchFamily="66" charset="0"/>
              </a:rPr>
              <a:t>TÁMOGATÁSI SZERZŐDÉS</a:t>
            </a:r>
            <a:endParaRPr lang="hu-HU" sz="2000" b="1" dirty="0" smtClean="0">
              <a:latin typeface="Comic Sans MS" pitchFamily="66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hu-HU" sz="1800" b="1" dirty="0" smtClean="0">
                <a:latin typeface="Comic Sans MS" pitchFamily="66" charset="0"/>
              </a:rPr>
              <a:t>Ehhez</a:t>
            </a:r>
            <a:r>
              <a:rPr lang="hu-HU" sz="1800" b="1" dirty="0">
                <a:latin typeface="Comic Sans MS" pitchFamily="66" charset="0"/>
              </a:rPr>
              <a:t>: </a:t>
            </a:r>
            <a:r>
              <a:rPr lang="hu-HU" sz="1800" b="1" dirty="0" err="1">
                <a:latin typeface="Comic Sans MS" pitchFamily="66" charset="0"/>
              </a:rPr>
              <a:t>MOBility</a:t>
            </a:r>
            <a:r>
              <a:rPr lang="hu-HU" sz="1800" b="1" dirty="0">
                <a:latin typeface="Comic Sans MS" pitchFamily="66" charset="0"/>
              </a:rPr>
              <a:t> </a:t>
            </a:r>
            <a:r>
              <a:rPr lang="hu-HU" sz="1800" b="1" dirty="0" smtClean="0">
                <a:latin typeface="Comic Sans MS" pitchFamily="66" charset="0"/>
              </a:rPr>
              <a:t>Manager, </a:t>
            </a:r>
            <a:r>
              <a:rPr lang="hu-HU" sz="2000" b="1" u="sng" dirty="0" err="1" smtClean="0">
                <a:solidFill>
                  <a:srgbClr val="0033CC"/>
                </a:solidFill>
                <a:latin typeface="Comic Sans MS" pitchFamily="66" charset="0"/>
              </a:rPr>
              <a:t>corvinus.mobilitymanager.hu</a:t>
            </a:r>
            <a:r>
              <a:rPr lang="hu-HU" sz="2000" b="1" u="sng" dirty="0" smtClean="0">
                <a:solidFill>
                  <a:srgbClr val="0033CC"/>
                </a:solidFill>
                <a:latin typeface="Comic Sans MS" pitchFamily="66" charset="0"/>
              </a:rPr>
              <a:t>/</a:t>
            </a:r>
            <a:r>
              <a:rPr lang="hu-HU" sz="2000" b="1" u="sng" dirty="0" err="1" smtClean="0">
                <a:solidFill>
                  <a:srgbClr val="0033CC"/>
                </a:solidFill>
                <a:latin typeface="Comic Sans MS" pitchFamily="66" charset="0"/>
              </a:rPr>
              <a:t>hallgato</a:t>
            </a:r>
            <a:r>
              <a:rPr lang="hu-HU" sz="2000" b="1" u="sng" dirty="0" smtClean="0">
                <a:solidFill>
                  <a:srgbClr val="0033CC"/>
                </a:solidFill>
                <a:latin typeface="Comic Sans MS" pitchFamily="66" charset="0"/>
              </a:rPr>
              <a:t>/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 smtClean="0">
                <a:latin typeface="Comic Sans MS" pitchFamily="66" charset="0"/>
              </a:rPr>
              <a:t>A </a:t>
            </a:r>
            <a:r>
              <a:rPr lang="hu-HU" sz="1600" b="1" dirty="0">
                <a:latin typeface="Comic Sans MS" pitchFamily="66" charset="0"/>
              </a:rPr>
              <a:t>SZERZŐDÉSHEZ SZÜKSÉGES ADATOK kitöltendők </a:t>
            </a:r>
            <a:r>
              <a:rPr lang="hu-HU" sz="1600" b="1" dirty="0" err="1">
                <a:latin typeface="Comic Sans MS" pitchFamily="66" charset="0"/>
              </a:rPr>
              <a:t>kb</a:t>
            </a:r>
            <a:r>
              <a:rPr lang="hu-HU" sz="1600" b="1" dirty="0">
                <a:latin typeface="Comic Sans MS" pitchFamily="66" charset="0"/>
              </a:rPr>
              <a:t> 1 hónappal a kiutazás előtt!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itchFamily="66" charset="0"/>
              </a:rPr>
              <a:t>A EI </a:t>
            </a:r>
            <a:r>
              <a:rPr lang="hu-HU" sz="1600" b="1" dirty="0" err="1">
                <a:latin typeface="Comic Sans MS" pitchFamily="66" charset="0"/>
              </a:rPr>
              <a:t>emailben</a:t>
            </a:r>
            <a:r>
              <a:rPr lang="hu-HU" sz="1600" b="1" dirty="0">
                <a:latin typeface="Comic Sans MS" pitchFamily="66" charset="0"/>
              </a:rPr>
              <a:t> megküldi az előkészített, névre szóló szerződést.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itchFamily="66" charset="0"/>
              </a:rPr>
              <a:t>Aláírva 2 eredeti pld a </a:t>
            </a:r>
            <a:r>
              <a:rPr lang="hu-HU" sz="1600" b="1" dirty="0" err="1">
                <a:latin typeface="Comic Sans MS" pitchFamily="66" charset="0"/>
              </a:rPr>
              <a:t>EI-ba</a:t>
            </a:r>
            <a:r>
              <a:rPr lang="hu-HU" sz="1600" b="1" dirty="0">
                <a:latin typeface="Comic Sans MS" pitchFamily="66" charset="0"/>
              </a:rPr>
              <a:t> (Fővám tér</a:t>
            </a:r>
            <a:r>
              <a:rPr lang="hu-HU" sz="1600" b="1" dirty="0" smtClean="0">
                <a:latin typeface="Comic Sans MS" pitchFamily="66" charset="0"/>
              </a:rPr>
              <a:t>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800" b="1" dirty="0" smtClean="0">
                <a:latin typeface="Comic Sans MS" pitchFamily="66" charset="0"/>
              </a:rPr>
              <a:t>A szerződés adataival </a:t>
            </a:r>
            <a:r>
              <a:rPr lang="hu-HU" sz="1800" b="1" dirty="0">
                <a:latin typeface="Comic Sans MS" pitchFamily="66" charset="0"/>
              </a:rPr>
              <a:t>kapcsolatban: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itchFamily="66" charset="0"/>
              </a:rPr>
              <a:t>A támogatási </a:t>
            </a:r>
            <a:r>
              <a:rPr lang="hu-HU" sz="1600" b="1" dirty="0" smtClean="0">
                <a:latin typeface="Comic Sans MS" pitchFamily="66" charset="0"/>
              </a:rPr>
              <a:t>időszak kezdete</a:t>
            </a:r>
            <a:r>
              <a:rPr lang="hu-HU" sz="1600" b="1" dirty="0">
                <a:latin typeface="Comic Sans MS" pitchFamily="66" charset="0"/>
              </a:rPr>
              <a:t>: amikor kint kell lenni (orientáció, nyelvi felkészítő beleszámít</a:t>
            </a:r>
            <a:r>
              <a:rPr lang="hu-HU" sz="1600" b="1" dirty="0" smtClean="0">
                <a:latin typeface="Comic Sans MS" pitchFamily="66" charset="0"/>
              </a:rPr>
              <a:t>), vége</a:t>
            </a:r>
            <a:r>
              <a:rPr lang="hu-HU" sz="1600" b="1" dirty="0">
                <a:latin typeface="Comic Sans MS" pitchFamily="66" charset="0"/>
              </a:rPr>
              <a:t>: vizsgák/vizsgaidőszak/kinti tanulmányi kötelezettségek vége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itchFamily="66" charset="0"/>
              </a:rPr>
              <a:t>A számla tulajdonosa csak a hallgató lehet!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1600" b="1" dirty="0">
                <a:latin typeface="Comic Sans MS" pitchFamily="66" charset="0"/>
              </a:rPr>
              <a:t>Deviza számla IBAN formátumban</a:t>
            </a:r>
          </a:p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14038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 smtClean="0">
                <a:latin typeface="Comic Sans MS" pitchFamily="66" charset="0"/>
              </a:rPr>
              <a:t>Ösztöndíj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>
                <a:latin typeface="Comic Sans MS" pitchFamily="66" charset="0"/>
              </a:rPr>
              <a:t>Az ösztöndíj utalásának feltételei: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kötelező online nyelvi teszt kitöltése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támogatási </a:t>
            </a:r>
            <a:r>
              <a:rPr lang="hu-HU" sz="2000" b="1" dirty="0">
                <a:latin typeface="Comic Sans MS" pitchFamily="66" charset="0"/>
              </a:rPr>
              <a:t>szerződés megkötése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err="1" smtClean="0">
                <a:latin typeface="Comic Sans MS" pitchFamily="66" charset="0"/>
              </a:rPr>
              <a:t>Learning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>
                <a:latin typeface="Comic Sans MS" pitchFamily="66" charset="0"/>
              </a:rPr>
              <a:t>Agreement</a:t>
            </a:r>
            <a:r>
              <a:rPr lang="hu-HU" sz="2000" b="1" dirty="0">
                <a:latin typeface="Comic Sans MS" pitchFamily="66" charset="0"/>
              </a:rPr>
              <a:t> eljuttatása a </a:t>
            </a:r>
            <a:r>
              <a:rPr lang="hu-HU" sz="2000" b="1" dirty="0" err="1" smtClean="0">
                <a:latin typeface="Comic Sans MS" pitchFamily="66" charset="0"/>
              </a:rPr>
              <a:t>EI-ba</a:t>
            </a:r>
            <a:r>
              <a:rPr lang="hu-HU" sz="2000" b="1" dirty="0" smtClean="0">
                <a:latin typeface="Comic Sans MS" pitchFamily="66" charset="0"/>
              </a:rPr>
              <a:t>! (mindhárom </a:t>
            </a:r>
            <a:r>
              <a:rPr lang="hu-HU" sz="2000" b="1" dirty="0">
                <a:latin typeface="Comic Sans MS" pitchFamily="66" charset="0"/>
              </a:rPr>
              <a:t>fél aláírta: hallgató, Kar, </a:t>
            </a:r>
            <a:r>
              <a:rPr lang="hu-HU" sz="2000" b="1" dirty="0" smtClean="0">
                <a:latin typeface="Comic Sans MS" pitchFamily="66" charset="0"/>
              </a:rPr>
              <a:t>fogadóintézmény)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EU-s egészségbiztosítási kártya meglétének igazolása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sz="2000" b="1" dirty="0">
              <a:latin typeface="Comic Sans MS" pitchFamily="66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latin typeface="Comic Sans MS" pitchFamily="66" charset="0"/>
              </a:rPr>
              <a:t>MOB </a:t>
            </a:r>
            <a:r>
              <a:rPr lang="hu-HU" sz="2000" b="1" dirty="0" err="1">
                <a:latin typeface="Comic Sans MS" pitchFamily="66" charset="0"/>
              </a:rPr>
              <a:t>CHECKLISTen</a:t>
            </a:r>
            <a:r>
              <a:rPr lang="hu-HU" sz="2000" b="1" dirty="0">
                <a:latin typeface="Comic Sans MS" pitchFamily="66" charset="0"/>
              </a:rPr>
              <a:t> jelzett indítási dátumtól </a:t>
            </a:r>
            <a:r>
              <a:rPr lang="hu-HU" sz="2000" b="1" dirty="0" err="1">
                <a:latin typeface="Comic Sans MS" pitchFamily="66" charset="0"/>
              </a:rPr>
              <a:t>kb</a:t>
            </a:r>
            <a:r>
              <a:rPr lang="hu-HU" sz="2000" b="1" dirty="0">
                <a:latin typeface="Comic Sans MS" pitchFamily="66" charset="0"/>
              </a:rPr>
              <a:t> 1 hónapon belül lesz a számlán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>
                <a:latin typeface="Comic Sans MS" pitchFamily="66" charset="0"/>
              </a:rPr>
              <a:t>Figyelem! Az első hónapban aránylag sok kiadás lesz!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37613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7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713288"/>
          </a:xfrm>
        </p:spPr>
        <p:txBody>
          <a:bodyPr/>
          <a:lstStyle/>
          <a:p>
            <a:pPr lvl="2">
              <a:spcBef>
                <a:spcPts val="1200"/>
              </a:spcBef>
              <a:buNone/>
            </a:pPr>
            <a:endParaRPr lang="hu-HU" sz="2000" b="1" dirty="0" smtClean="0">
              <a:latin typeface="Comic Sans MS" pitchFamily="66" charset="0"/>
            </a:endParaRPr>
          </a:p>
          <a:p>
            <a:pPr lvl="2">
              <a:spcBef>
                <a:spcPts val="1200"/>
              </a:spcBef>
              <a:buNone/>
            </a:pPr>
            <a:endParaRPr lang="hu-HU" sz="2000" b="1" dirty="0" smtClean="0"/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  <a:p>
            <a:pPr marL="720725" lvl="1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en-GB" sz="2200" b="1" dirty="0">
              <a:latin typeface="Arial Narrow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312" y="266700"/>
            <a:ext cx="6429375" cy="571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 smtClean="0">
                <a:latin typeface="Comic Sans MS" pitchFamily="66" charset="0"/>
              </a:rPr>
              <a:t>Erasmus alatt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Itthoni BEIRATKOZÁS </a:t>
            </a:r>
            <a:r>
              <a:rPr lang="hu-HU" sz="2000" b="1" dirty="0" smtClean="0">
                <a:latin typeface="Comic Sans MS" pitchFamily="66" charset="0"/>
              </a:rPr>
              <a:t>(hallgatói státusz aktiválása)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VALIDATION </a:t>
            </a:r>
            <a:r>
              <a:rPr lang="hu-HU" sz="2000" b="1" dirty="0" err="1">
                <a:latin typeface="Comic Sans MS" pitchFamily="66" charset="0"/>
              </a:rPr>
              <a:t>form</a:t>
            </a:r>
            <a:r>
              <a:rPr lang="hu-HU" sz="2000" b="1" dirty="0">
                <a:latin typeface="Comic Sans MS" pitchFamily="66" charset="0"/>
              </a:rPr>
              <a:t> – a fogadóintézmény igazolása az Erasmus </a:t>
            </a:r>
            <a:r>
              <a:rPr lang="hu-HU" sz="2000" b="1" dirty="0" smtClean="0">
                <a:latin typeface="Comic Sans MS" pitchFamily="66" charset="0"/>
              </a:rPr>
              <a:t>időszakról (a támogatási szerződéssel együtt kerül kiküldésre)</a:t>
            </a:r>
            <a:endParaRPr lang="hu-HU" sz="2000" b="1" dirty="0">
              <a:latin typeface="Comic Sans MS" pitchFamily="66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2 része van (+fejléc):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(lap közepe) Kiérkezés után kitöltetni – aláíratni – </a:t>
            </a:r>
            <a:r>
              <a:rPr lang="hu-HU" sz="1600" b="1" dirty="0" err="1">
                <a:latin typeface="Comic Sans MS" pitchFamily="66" charset="0"/>
              </a:rPr>
              <a:t>szkennelve</a:t>
            </a:r>
            <a:r>
              <a:rPr lang="hu-HU" sz="1600" b="1" dirty="0">
                <a:latin typeface="Comic Sans MS" pitchFamily="66" charset="0"/>
              </a:rPr>
              <a:t> visszajuttatni a </a:t>
            </a:r>
            <a:r>
              <a:rPr lang="hu-HU" sz="1600" b="1" dirty="0" err="1">
                <a:latin typeface="Comic Sans MS" pitchFamily="66" charset="0"/>
              </a:rPr>
              <a:t>NI-ba</a:t>
            </a:r>
            <a:r>
              <a:rPr lang="hu-HU" sz="1600" b="1" dirty="0">
                <a:latin typeface="Comic Sans MS" pitchFamily="66" charset="0"/>
              </a:rPr>
              <a:t>.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1600" b="1" dirty="0">
                <a:latin typeface="Comic Sans MS" pitchFamily="66" charset="0"/>
              </a:rPr>
              <a:t>(lap alja) Végzéskor kitöltetni – aláíratni – visszajuttatni a </a:t>
            </a:r>
            <a:r>
              <a:rPr lang="hu-HU" sz="1600" b="1" dirty="0" err="1">
                <a:latin typeface="Comic Sans MS" pitchFamily="66" charset="0"/>
              </a:rPr>
              <a:t>NI-ba</a:t>
            </a:r>
            <a:r>
              <a:rPr lang="hu-HU" sz="1600" b="1" dirty="0">
                <a:latin typeface="Comic Sans MS" pitchFamily="66" charset="0"/>
              </a:rPr>
              <a:t>. 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Ha az igazolt időszak 5 nappal eltér a támogatási szerződésben megadottól, módosul az </a:t>
            </a:r>
            <a:r>
              <a:rPr lang="hu-HU" sz="2000" b="1" dirty="0" smtClean="0">
                <a:latin typeface="Comic Sans MS" pitchFamily="66" charset="0"/>
              </a:rPr>
              <a:t>ösztöndíj összege!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A </a:t>
            </a:r>
            <a:r>
              <a:rPr lang="hu-HU" sz="2000" b="1" dirty="0" err="1">
                <a:latin typeface="Comic Sans MS" pitchFamily="66" charset="0"/>
              </a:rPr>
              <a:t>Learning</a:t>
            </a:r>
            <a:r>
              <a:rPr lang="hu-HU" sz="2000" b="1" dirty="0">
                <a:latin typeface="Comic Sans MS" pitchFamily="66" charset="0"/>
              </a:rPr>
              <a:t> </a:t>
            </a:r>
            <a:r>
              <a:rPr lang="hu-HU" sz="2000" b="1" dirty="0" err="1">
                <a:latin typeface="Comic Sans MS" pitchFamily="66" charset="0"/>
              </a:rPr>
              <a:t>Agreement</a:t>
            </a:r>
            <a:r>
              <a:rPr lang="hu-HU" sz="2000" b="1" dirty="0">
                <a:latin typeface="Comic Sans MS" pitchFamily="66" charset="0"/>
              </a:rPr>
              <a:t> </a:t>
            </a:r>
            <a:r>
              <a:rPr lang="hu-HU" sz="2000" b="1" dirty="0" smtClean="0">
                <a:latin typeface="Comic Sans MS" pitchFamily="66" charset="0"/>
              </a:rPr>
              <a:t>MÓDOSÍTÁSA (</a:t>
            </a:r>
            <a:r>
              <a:rPr lang="hu-HU" sz="2000" b="1" dirty="0" err="1" smtClean="0">
                <a:latin typeface="Comic Sans MS" pitchFamily="66" charset="0"/>
              </a:rPr>
              <a:t>During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 smtClean="0">
                <a:latin typeface="Comic Sans MS" pitchFamily="66" charset="0"/>
              </a:rPr>
              <a:t>the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 smtClean="0">
                <a:latin typeface="Comic Sans MS" pitchFamily="66" charset="0"/>
              </a:rPr>
              <a:t>Mob</a:t>
            </a:r>
            <a:r>
              <a:rPr lang="hu-HU" sz="2000" b="1" dirty="0">
                <a:latin typeface="Comic Sans MS" pitchFamily="66" charset="0"/>
              </a:rPr>
              <a:t> </a:t>
            </a:r>
            <a:r>
              <a:rPr lang="hu-HU" sz="2000" b="1" dirty="0" err="1" smtClean="0">
                <a:latin typeface="Comic Sans MS" pitchFamily="66" charset="0"/>
              </a:rPr>
              <a:t>LA-ban</a:t>
            </a:r>
            <a:r>
              <a:rPr lang="hu-HU" sz="2000" b="1" dirty="0" smtClean="0">
                <a:latin typeface="Comic Sans MS" pitchFamily="66" charset="0"/>
              </a:rPr>
              <a:t>) ugyanúgy a kari koordinátor írja alá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411268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gyetem angol03vé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hu-HU" sz="3600" dirty="0" smtClean="0">
                <a:latin typeface="Comic Sans MS" pitchFamily="66" charset="0"/>
              </a:rPr>
              <a:t>Hazatérés után</a:t>
            </a:r>
            <a:endParaRPr lang="hu-HU" sz="3600" dirty="0" smtClean="0">
              <a:latin typeface="Comic Sans MS" pitchFamily="66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err="1" smtClean="0">
                <a:latin typeface="Comic Sans MS" pitchFamily="66" charset="0"/>
              </a:rPr>
              <a:t>Validation</a:t>
            </a:r>
            <a:r>
              <a:rPr lang="hu-HU" sz="2000" b="1" dirty="0" smtClean="0">
                <a:latin typeface="Comic Sans MS" pitchFamily="66" charset="0"/>
              </a:rPr>
              <a:t> </a:t>
            </a:r>
            <a:r>
              <a:rPr lang="hu-HU" sz="2000" b="1" dirty="0" err="1">
                <a:latin typeface="Comic Sans MS" pitchFamily="66" charset="0"/>
              </a:rPr>
              <a:t>Form</a:t>
            </a:r>
            <a:r>
              <a:rPr lang="hu-HU" sz="2000" b="1" dirty="0">
                <a:latin typeface="Comic Sans MS" pitchFamily="66" charset="0"/>
              </a:rPr>
              <a:t> </a:t>
            </a:r>
            <a:r>
              <a:rPr lang="hu-HU" sz="2000" b="1" dirty="0" smtClean="0">
                <a:latin typeface="Comic Sans MS" pitchFamily="66" charset="0"/>
              </a:rPr>
              <a:t>(végleges)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Online kérdőíves beszámoló </a:t>
            </a:r>
            <a:endParaRPr lang="hu-HU" sz="2000" b="1" dirty="0" smtClean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 smtClean="0">
                <a:latin typeface="Comic Sans MS" pitchFamily="66" charset="0"/>
              </a:rPr>
              <a:t>Kötelező online nyelvi teszt kitöltése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hu-HU" sz="2000" b="1" dirty="0">
                <a:latin typeface="Comic Sans MS" pitchFamily="66" charset="0"/>
              </a:rPr>
              <a:t>Élménybeszámoló a Nemzetközi Irodának és a kari koordinátornak – 4-5 oldal hasznos információkkal</a:t>
            </a: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000" b="1" dirty="0" smtClean="0">
                <a:latin typeface="Comic Sans MS" pitchFamily="66" charset="0"/>
              </a:rPr>
              <a:t>Transcript </a:t>
            </a:r>
            <a:r>
              <a:rPr lang="en-US" sz="2000" b="1" dirty="0">
                <a:latin typeface="Comic Sans MS" pitchFamily="66" charset="0"/>
              </a:rPr>
              <a:t>of Records (Erasmus </a:t>
            </a:r>
            <a:r>
              <a:rPr lang="en-US" sz="2000" b="1" dirty="0" err="1">
                <a:latin typeface="Comic Sans MS" pitchFamily="66" charset="0"/>
              </a:rPr>
              <a:t>eredmények</a:t>
            </a:r>
            <a:r>
              <a:rPr lang="en-US" sz="2000" b="1" dirty="0" smtClean="0">
                <a:latin typeface="Comic Sans MS" pitchFamily="66" charset="0"/>
              </a:rPr>
              <a:t>)</a:t>
            </a:r>
            <a:endParaRPr lang="hu-HU" sz="2000" b="1" dirty="0" smtClean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sz="2000" b="1" dirty="0" smtClean="0">
              <a:latin typeface="Comic Sans MS" pitchFamily="66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>
                <a:latin typeface="Comic Sans MS" pitchFamily="66" charset="0"/>
              </a:rPr>
              <a:t>A külföldi tanulmányok beszámítása kötelező!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hu-HU" sz="2000" b="1" dirty="0" smtClean="0">
                <a:latin typeface="Comic Sans MS" pitchFamily="66" charset="0"/>
              </a:rPr>
              <a:t>Egyeztetés </a:t>
            </a:r>
            <a:r>
              <a:rPr lang="hu-HU" sz="2000" b="1" dirty="0">
                <a:latin typeface="Comic Sans MS" pitchFamily="66" charset="0"/>
              </a:rPr>
              <a:t>szükséges a kari </a:t>
            </a:r>
            <a:r>
              <a:rPr lang="hu-HU" sz="2000" b="1" dirty="0" smtClean="0">
                <a:latin typeface="Comic Sans MS" pitchFamily="66" charset="0"/>
              </a:rPr>
              <a:t>felelősökkel a tárgybeszámításról</a:t>
            </a:r>
            <a:endParaRPr lang="hu-HU" sz="2000" b="1" dirty="0"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ü"/>
            </a:pP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700338" y="64912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716463" y="62372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hu-HU" b="1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7545" y="1184275"/>
            <a:ext cx="8208911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3525" indent="-263525" eaLnBrk="0" hangingPunct="0">
              <a:spcBef>
                <a:spcPct val="20000"/>
              </a:spcBef>
              <a:buClr>
                <a:srgbClr val="CC9900"/>
              </a:buClr>
              <a:tabLst>
                <a:tab pos="622300" algn="l"/>
              </a:tabLst>
            </a:pP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59591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vinus_oktatasi_magyar">
  <a:themeElements>
    <a:clrScheme name="corvinus_oktatasi_magyar 1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9900"/>
      </a:accent1>
      <a:accent2>
        <a:srgbClr val="FFCC66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B95C"/>
      </a:accent6>
      <a:hlink>
        <a:srgbClr val="CC3300"/>
      </a:hlink>
      <a:folHlink>
        <a:srgbClr val="996600"/>
      </a:folHlink>
    </a:clrScheme>
    <a:fontScheme name="corvinus_oktatasi_magy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vinus_oktatasi_magy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oktatasi_magya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oktatasi_magyar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5344</TotalTime>
  <Words>591</Words>
  <Application>Microsoft Office PowerPoint</Application>
  <PresentationFormat>Diavetítés a képernyőre (4:3 oldalarány)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Comic Sans MS</vt:lpstr>
      <vt:lpstr>Wingdings</vt:lpstr>
      <vt:lpstr>corvinus_oktatasi_magyar</vt:lpstr>
      <vt:lpstr>Office-téma</vt:lpstr>
      <vt:lpstr>TÁJÉKOZTATÓ   a 2015/16-os tanévi  Erasmus+ teendőkről </vt:lpstr>
      <vt:lpstr>Kiutazás előtt</vt:lpstr>
      <vt:lpstr>Kiutazás előtt</vt:lpstr>
      <vt:lpstr>Kiutazás előtt</vt:lpstr>
      <vt:lpstr>Kiutazás előtt</vt:lpstr>
      <vt:lpstr>Ösztöndíj</vt:lpstr>
      <vt:lpstr>PowerPoint bemutató</vt:lpstr>
      <vt:lpstr>Erasmus alatt</vt:lpstr>
      <vt:lpstr>Hazatérés után</vt:lpstr>
      <vt:lpstr>Összefoglaló</vt:lpstr>
      <vt:lpstr>PowerPoint bemutató</vt:lpstr>
      <vt:lpstr>Információk, hasznos oldalak</vt:lpstr>
      <vt:lpstr>Elérhetőségek</vt:lpstr>
    </vt:vector>
  </TitlesOfParts>
  <Company>BKAE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horsoly</dc:creator>
  <cp:lastModifiedBy>Zsákai Szilvia</cp:lastModifiedBy>
  <cp:revision>421</cp:revision>
  <dcterms:created xsi:type="dcterms:W3CDTF">2004-10-29T08:36:04Z</dcterms:created>
  <dcterms:modified xsi:type="dcterms:W3CDTF">2015-04-13T12:58:32Z</dcterms:modified>
</cp:coreProperties>
</file>